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6"/>
  </p:notesMasterIdLst>
  <p:sldIdLst>
    <p:sldId id="256" r:id="rId2"/>
    <p:sldId id="259" r:id="rId3"/>
    <p:sldId id="258" r:id="rId4"/>
    <p:sldId id="260" r:id="rId5"/>
    <p:sldId id="261" r:id="rId6"/>
    <p:sldId id="312" r:id="rId7"/>
    <p:sldId id="314" r:id="rId8"/>
    <p:sldId id="315" r:id="rId9"/>
    <p:sldId id="316" r:id="rId10"/>
    <p:sldId id="317" r:id="rId11"/>
    <p:sldId id="318" r:id="rId12"/>
    <p:sldId id="313" r:id="rId13"/>
    <p:sldId id="319" r:id="rId14"/>
    <p:sldId id="320" r:id="rId15"/>
    <p:sldId id="321" r:id="rId16"/>
    <p:sldId id="322" r:id="rId17"/>
    <p:sldId id="325" r:id="rId18"/>
    <p:sldId id="326" r:id="rId19"/>
    <p:sldId id="327" r:id="rId20"/>
    <p:sldId id="359" r:id="rId21"/>
    <p:sldId id="360" r:id="rId22"/>
    <p:sldId id="323" r:id="rId23"/>
    <p:sldId id="328" r:id="rId24"/>
    <p:sldId id="345" r:id="rId25"/>
    <p:sldId id="346" r:id="rId26"/>
    <p:sldId id="354" r:id="rId27"/>
    <p:sldId id="332" r:id="rId28"/>
    <p:sldId id="357" r:id="rId29"/>
    <p:sldId id="334" r:id="rId30"/>
    <p:sldId id="356" r:id="rId31"/>
    <p:sldId id="347" r:id="rId32"/>
    <p:sldId id="349" r:id="rId33"/>
    <p:sldId id="350" r:id="rId34"/>
    <p:sldId id="358" r:id="rId35"/>
  </p:sldIdLst>
  <p:sldSz cx="9144000" cy="5143500" type="screen16x9"/>
  <p:notesSz cx="6858000" cy="9144000"/>
  <p:embeddedFontLst>
    <p:embeddedFont>
      <p:font typeface="Aharoni" panose="02010803020104030203" pitchFamily="2" charset="-79"/>
      <p:bold r:id="rId37"/>
    </p:embeddedFont>
    <p:embeddedFont>
      <p:font typeface="Anaheim" panose="020B0604020202020204" charset="0"/>
      <p:regular r:id="rId38"/>
    </p:embeddedFont>
    <p:embeddedFont>
      <p:font typeface="Arimo" panose="020B0604020202020204" charset="0"/>
      <p:regular r:id="rId39"/>
      <p:bold r:id="rId40"/>
      <p:italic r:id="rId41"/>
      <p:boldItalic r:id="rId42"/>
    </p:embeddedFont>
    <p:embeddedFont>
      <p:font typeface="Bodoni Moda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A6C5A8-D88B-4167-8F41-B1C19D1456A0}">
  <a:tblStyle styleId="{18A6C5A8-D88B-4167-8F41-B1C19D1456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9" autoAdjust="0"/>
    <p:restoredTop sz="96154" autoAdjust="0"/>
  </p:normalViewPr>
  <p:slideViewPr>
    <p:cSldViewPr snapToGrid="0">
      <p:cViewPr varScale="1">
        <p:scale>
          <a:sx n="109" d="100"/>
          <a:sy n="109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a527bc3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5a527bc3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46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287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429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919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798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833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286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617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908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077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22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883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207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624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912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436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389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91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739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500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236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6945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190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026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587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747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68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254730"/>
            <a:ext cx="4528800" cy="20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1297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564150" y="795300"/>
            <a:ext cx="2549400" cy="35529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2"/>
          <p:cNvSpPr/>
          <p:nvPr/>
        </p:nvSpPr>
        <p:spPr>
          <a:xfrm>
            <a:off x="8549975" y="4276525"/>
            <a:ext cx="1286100" cy="12861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496338" y="322788"/>
            <a:ext cx="433775" cy="433425"/>
            <a:chOff x="174375" y="271600"/>
            <a:chExt cx="433775" cy="433425"/>
          </a:xfrm>
        </p:grpSpPr>
        <p:sp>
          <p:nvSpPr>
            <p:cNvPr id="15" name="Google Shape;15;p2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" name="Google Shape;18;p2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3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3"/>
          <p:cNvSpPr/>
          <p:nvPr/>
        </p:nvSpPr>
        <p:spPr>
          <a:xfrm>
            <a:off x="8623325" y="3793750"/>
            <a:ext cx="1286100" cy="12861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441325" y="488038"/>
            <a:ext cx="433775" cy="433425"/>
            <a:chOff x="174375" y="271600"/>
            <a:chExt cx="433775" cy="433425"/>
          </a:xfrm>
        </p:grpSpPr>
        <p:sp>
          <p:nvSpPr>
            <p:cNvPr id="24" name="Google Shape;24;p3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>
            <a:spLocks noGrp="1"/>
          </p:cNvSpPr>
          <p:nvPr>
            <p:ph type="pic" idx="2"/>
          </p:nvPr>
        </p:nvSpPr>
        <p:spPr>
          <a:xfrm>
            <a:off x="5881325" y="795300"/>
            <a:ext cx="2549400" cy="35529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699731" y="2403925"/>
            <a:ext cx="4034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3" hasCustomPrompt="1"/>
          </p:nvPr>
        </p:nvSpPr>
        <p:spPr>
          <a:xfrm>
            <a:off x="699731" y="1590900"/>
            <a:ext cx="9009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699731" y="3418746"/>
            <a:ext cx="40344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9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9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9"/>
          <p:cNvSpPr/>
          <p:nvPr/>
        </p:nvSpPr>
        <p:spPr>
          <a:xfrm>
            <a:off x="-530275" y="-493450"/>
            <a:ext cx="1733100" cy="17331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7996988" y="1239638"/>
            <a:ext cx="433775" cy="433425"/>
            <a:chOff x="174375" y="271600"/>
            <a:chExt cx="433775" cy="433425"/>
          </a:xfrm>
        </p:grpSpPr>
        <p:sp>
          <p:nvSpPr>
            <p:cNvPr id="86" name="Google Shape;86;p9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4298275" y="1548275"/>
            <a:ext cx="3798300" cy="12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ubTitle" idx="1"/>
          </p:nvPr>
        </p:nvSpPr>
        <p:spPr>
          <a:xfrm>
            <a:off x="4511175" y="2742038"/>
            <a:ext cx="33723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>
            <a:spLocks noGrp="1"/>
          </p:cNvSpPr>
          <p:nvPr>
            <p:ph type="pic" idx="2"/>
          </p:nvPr>
        </p:nvSpPr>
        <p:spPr>
          <a:xfrm>
            <a:off x="713225" y="795300"/>
            <a:ext cx="2549400" cy="35529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3"/>
          <p:cNvGrpSpPr/>
          <p:nvPr/>
        </p:nvGrpSpPr>
        <p:grpSpPr>
          <a:xfrm flipH="1">
            <a:off x="748388" y="729463"/>
            <a:ext cx="433775" cy="433425"/>
            <a:chOff x="174375" y="271600"/>
            <a:chExt cx="433775" cy="433425"/>
          </a:xfrm>
        </p:grpSpPr>
        <p:sp>
          <p:nvSpPr>
            <p:cNvPr id="110" name="Google Shape;110;p13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3"/>
          <p:cNvSpPr/>
          <p:nvPr/>
        </p:nvSpPr>
        <p:spPr>
          <a:xfrm>
            <a:off x="8556200" y="-539525"/>
            <a:ext cx="1269000" cy="1269000"/>
          </a:xfrm>
          <a:prstGeom prst="star24">
            <a:avLst>
              <a:gd name="adj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" name="Google Shape;114;p13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3"/>
          <p:cNvSpPr/>
          <p:nvPr/>
        </p:nvSpPr>
        <p:spPr>
          <a:xfrm>
            <a:off x="-520600" y="3543900"/>
            <a:ext cx="1269000" cy="1269000"/>
          </a:xfrm>
          <a:prstGeom prst="star24">
            <a:avLst>
              <a:gd name="adj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5416700" y="1737000"/>
            <a:ext cx="24540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13">
            <a:hlinkClick r:id="" action="ppaction://noaction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4732100" y="875574"/>
            <a:ext cx="684600" cy="52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3">
            <a:hlinkClick r:id="" action="ppaction://noaction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4732100" y="1714800"/>
            <a:ext cx="684600" cy="52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/>
          </p:nvPr>
        </p:nvSpPr>
        <p:spPr>
          <a:xfrm>
            <a:off x="5416700" y="3459850"/>
            <a:ext cx="24540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0" name="Google Shape;120;p13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5416700" y="875575"/>
            <a:ext cx="24540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6"/>
          </p:nvPr>
        </p:nvSpPr>
        <p:spPr>
          <a:xfrm>
            <a:off x="5416700" y="2598425"/>
            <a:ext cx="24540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7" hasCustomPrompt="1"/>
          </p:nvPr>
        </p:nvSpPr>
        <p:spPr>
          <a:xfrm>
            <a:off x="4732100" y="2591924"/>
            <a:ext cx="684600" cy="52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8" hasCustomPrompt="1"/>
          </p:nvPr>
        </p:nvSpPr>
        <p:spPr>
          <a:xfrm>
            <a:off x="4732100" y="3459849"/>
            <a:ext cx="684600" cy="52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"/>
          </p:nvPr>
        </p:nvSpPr>
        <p:spPr>
          <a:xfrm>
            <a:off x="5416700" y="1162910"/>
            <a:ext cx="24540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9"/>
          </p:nvPr>
        </p:nvSpPr>
        <p:spPr>
          <a:xfrm>
            <a:off x="5416700" y="2886352"/>
            <a:ext cx="24540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3"/>
          </p:nvPr>
        </p:nvSpPr>
        <p:spPr>
          <a:xfrm>
            <a:off x="5416700" y="2024631"/>
            <a:ext cx="24540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4"/>
          </p:nvPr>
        </p:nvSpPr>
        <p:spPr>
          <a:xfrm>
            <a:off x="5416700" y="3748073"/>
            <a:ext cx="24540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5"/>
          </p:nvPr>
        </p:nvSpPr>
        <p:spPr>
          <a:xfrm>
            <a:off x="713275" y="1827150"/>
            <a:ext cx="2754300" cy="14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9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19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19"/>
          <p:cNvSpPr/>
          <p:nvPr/>
        </p:nvSpPr>
        <p:spPr>
          <a:xfrm>
            <a:off x="-589850" y="3996200"/>
            <a:ext cx="1215600" cy="12156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19"/>
          <p:cNvGrpSpPr/>
          <p:nvPr/>
        </p:nvGrpSpPr>
        <p:grpSpPr>
          <a:xfrm flipH="1">
            <a:off x="8213888" y="263013"/>
            <a:ext cx="433775" cy="433425"/>
            <a:chOff x="174375" y="271600"/>
            <a:chExt cx="433775" cy="433425"/>
          </a:xfrm>
        </p:grpSpPr>
        <p:sp>
          <p:nvSpPr>
            <p:cNvPr id="182" name="Google Shape;182;p19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1"/>
          </p:nvPr>
        </p:nvSpPr>
        <p:spPr>
          <a:xfrm>
            <a:off x="5045601" y="1667625"/>
            <a:ext cx="3378300" cy="25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720100" y="1667625"/>
            <a:ext cx="3378300" cy="25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2"/>
          <p:cNvSpPr/>
          <p:nvPr/>
        </p:nvSpPr>
        <p:spPr>
          <a:xfrm>
            <a:off x="8549975" y="4276525"/>
            <a:ext cx="1286100" cy="12861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" name="Google Shape;369;p32"/>
          <p:cNvGrpSpPr/>
          <p:nvPr/>
        </p:nvGrpSpPr>
        <p:grpSpPr>
          <a:xfrm>
            <a:off x="496338" y="322788"/>
            <a:ext cx="433775" cy="433425"/>
            <a:chOff x="174375" y="271600"/>
            <a:chExt cx="433775" cy="433425"/>
          </a:xfrm>
        </p:grpSpPr>
        <p:sp>
          <p:nvSpPr>
            <p:cNvPr id="370" name="Google Shape;370;p32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3" name="Google Shape;373;p32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3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33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33"/>
          <p:cNvSpPr/>
          <p:nvPr/>
        </p:nvSpPr>
        <p:spPr>
          <a:xfrm>
            <a:off x="-589850" y="3996200"/>
            <a:ext cx="1215600" cy="12156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33"/>
          <p:cNvGrpSpPr/>
          <p:nvPr/>
        </p:nvGrpSpPr>
        <p:grpSpPr>
          <a:xfrm flipH="1">
            <a:off x="8213888" y="263013"/>
            <a:ext cx="433775" cy="433425"/>
            <a:chOff x="174375" y="271600"/>
            <a:chExt cx="433775" cy="433425"/>
          </a:xfrm>
        </p:grpSpPr>
        <p:sp>
          <p:nvSpPr>
            <p:cNvPr id="379" name="Google Shape;379;p33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5" r:id="rId6"/>
    <p:sldLayoutId id="2147483678" r:id="rId7"/>
    <p:sldLayoutId id="214748367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exels.com/photo/various-ribbons-and-ropes-for-packages-wrapping-in-box-4464919/" TargetMode="Externa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eoplemattersglobal.com/news/recruitment/amazon-hiring-100000-warehouse-and-delivery-workers-in-the-us-as-orders-surge-25015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urnals.researchparks.org/index.php/IJIE/article/view/785" TargetMode="External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llwavingflags.blogspot.com/2018/07/all-country-flags-in-world-one-image.html" TargetMode="External"/><Relationship Id="rId4" Type="http://schemas.microsoft.com/office/2007/relationships/hdphoto" Target="../media/hdphoto7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enefit.housecontents.co.kr/entry/kpi%ED%95%B5%EC%8B%AC-%EC%84%B1%EA%B3%BC-%EC%A7%80%ED%91%9C-%EB%AA%A9%ED%91%9C-%EC%84%A4%EC%A0%95-%EC%A4%91%EC%9A%94%EC%84%B1-%EC%98%88%EC%8B%9C-%EC%9E%91%EC%84%B1-%EB%B0%A9%EB%B2%95" TargetMode="Externa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uperrin.com/english/2021/03/02/how-to-prioritize-your-employee-experience-initiatives/" TargetMode="Externa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ctrTitle"/>
          </p:nvPr>
        </p:nvSpPr>
        <p:spPr>
          <a:xfrm>
            <a:off x="713224" y="1254730"/>
            <a:ext cx="4643575" cy="20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Amazon Sales Analysis</a:t>
            </a:r>
            <a:endParaRPr sz="5400" dirty="0"/>
          </a:p>
        </p:txBody>
      </p:sp>
      <p:sp>
        <p:nvSpPr>
          <p:cNvPr id="393" name="Google Shape;393;p37"/>
          <p:cNvSpPr txBox="1">
            <a:spLocks noGrp="1"/>
          </p:cNvSpPr>
          <p:nvPr>
            <p:ph type="subTitle" idx="1"/>
          </p:nvPr>
        </p:nvSpPr>
        <p:spPr>
          <a:xfrm>
            <a:off x="5822706" y="4134820"/>
            <a:ext cx="2549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- R</a:t>
            </a:r>
            <a:r>
              <a:rPr lang="en-US" sz="2000" b="1" dirty="0"/>
              <a:t>o</a:t>
            </a:r>
            <a:r>
              <a:rPr lang="en" sz="2000" b="1" dirty="0"/>
              <a:t>hit Singh </a:t>
            </a:r>
            <a:endParaRPr sz="2000" b="1" dirty="0"/>
          </a:p>
        </p:txBody>
      </p:sp>
      <p:pic>
        <p:nvPicPr>
          <p:cNvPr id="394" name="Google Shape;394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16000"/>
                    </a14:imgEffect>
                  </a14:imgLayer>
                </a14:imgProps>
              </a:ext>
            </a:extLst>
          </a:blip>
          <a:srcRect l="10215" t="162" r="10215" b="162"/>
          <a:stretch/>
        </p:blipFill>
        <p:spPr>
          <a:xfrm>
            <a:off x="5822706" y="770780"/>
            <a:ext cx="2549400" cy="3014200"/>
          </a:xfrm>
          <a:prstGeom prst="round2SameRect">
            <a:avLst>
              <a:gd name="adj1" fmla="val 50000"/>
              <a:gd name="adj2" fmla="val 0"/>
            </a:avLst>
          </a:prstGeom>
          <a:noFill/>
        </p:spPr>
      </p:pic>
      <p:cxnSp>
        <p:nvCxnSpPr>
          <p:cNvPr id="395" name="Google Shape;395;p37"/>
          <p:cNvCxnSpPr>
            <a:cxnSpLocks/>
          </p:cNvCxnSpPr>
          <p:nvPr/>
        </p:nvCxnSpPr>
        <p:spPr>
          <a:xfrm>
            <a:off x="713224" y="3301030"/>
            <a:ext cx="420074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393;p37">
            <a:extLst>
              <a:ext uri="{FF2B5EF4-FFF2-40B4-BE49-F238E27FC236}">
                <a16:creationId xmlns:a16="http://schemas.microsoft.com/office/drawing/2014/main" id="{EBD13012-0F52-4849-9CA5-7250B82E1A75}"/>
              </a:ext>
            </a:extLst>
          </p:cNvPr>
          <p:cNvSpPr txBox="1">
            <a:spLocks/>
          </p:cNvSpPr>
          <p:nvPr/>
        </p:nvSpPr>
        <p:spPr>
          <a:xfrm>
            <a:off x="713224" y="3412970"/>
            <a:ext cx="2549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-IN" sz="1800" dirty="0">
                <a:latin typeface="Aharoni" panose="02010803020104030203" pitchFamily="2" charset="-79"/>
                <a:cs typeface="Aharoni" panose="02010803020104030203" pitchFamily="2" charset="-79"/>
              </a:rPr>
              <a:t>USING PYTHON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923127-CD6C-487C-A162-D5100218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7897" y="667205"/>
            <a:ext cx="6449333" cy="4190591"/>
          </a:xfrm>
          <a:prstGeom prst="rect">
            <a:avLst/>
          </a:prstGeom>
        </p:spPr>
      </p:pic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Order Priority wise Order Count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21610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Order Priority wise Order Count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3C176-4218-4B9C-B2E9-CE5F31909D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0639" y="667205"/>
            <a:ext cx="7833361" cy="129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78C4D4-5EC4-49E7-B407-2E25DDA9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451" b="7451"/>
          <a:stretch/>
        </p:blipFill>
        <p:spPr>
          <a:xfrm>
            <a:off x="2600371" y="2072196"/>
            <a:ext cx="3114600" cy="27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79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329070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Year, Month &amp; Year-month Trends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7339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03</a:t>
            </a:r>
            <a:endParaRPr sz="3200" dirty="0"/>
          </a:p>
        </p:txBody>
      </p:sp>
      <p:pic>
        <p:nvPicPr>
          <p:cNvPr id="439" name="Google Shape;439;p41" descr="Hourglass and a calendar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354"/>
                    </a14:imgEffect>
                  </a14:imgLayer>
                </a14:imgProps>
              </a:ext>
            </a:extLst>
          </a:blip>
          <a:srcRect l="51930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17350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Year wise Sales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93FEB-E0ED-4866-B1B1-3E22635CDF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6875" y="667205"/>
            <a:ext cx="7010250" cy="41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15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Year wise Sales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1A59-1816-4053-8168-C9D5BE2396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5379" y="860929"/>
            <a:ext cx="8118542" cy="23801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D3BA7-5A44-4802-A330-E589D0AE03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56679" y="1930572"/>
            <a:ext cx="4590374" cy="29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46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Month wise Sales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56A46-75D9-CB77-06D2-76C09F006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3" y="667205"/>
            <a:ext cx="8574258" cy="2102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E0BA6F-94E3-05AC-4C7A-4A573933A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595" y="2159391"/>
            <a:ext cx="2293836" cy="265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35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Month wise Sales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26238-9866-4ACF-8BA8-908F0CA079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5710" y="611945"/>
            <a:ext cx="7832579" cy="263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8775F-46D2-4091-BCBF-61907B0858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04865" y="1793630"/>
            <a:ext cx="4219135" cy="30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96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329070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Regional Insights 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804715" y="1681725"/>
            <a:ext cx="733925" cy="6738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04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42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5516" r="36648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901401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Region wise Total Profit 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BCF27-ED8F-739A-525E-9F2ACA6E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39" y="667204"/>
            <a:ext cx="8268122" cy="447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6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Region wise Total Profit </a:t>
            </a:r>
            <a:endParaRPr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FB490C-D618-4CD8-8A1F-6FAF5C20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9906" y="667205"/>
            <a:ext cx="7937500" cy="28668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C6ECAD-DB30-ED57-C027-729095C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86150" y="1948375"/>
            <a:ext cx="4037850" cy="29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97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3982227" y="1115999"/>
            <a:ext cx="3798300" cy="694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Bodoni Moda"/>
                <a:ea typeface="Bodoni Moda"/>
                <a:cs typeface="Bodoni Moda"/>
                <a:sym typeface="Bodoni Moda"/>
              </a:rPr>
              <a:t>INTRODUCTION</a:t>
            </a:r>
            <a:endParaRPr sz="3200" dirty="0"/>
          </a:p>
        </p:txBody>
      </p:sp>
      <p:sp>
        <p:nvSpPr>
          <p:cNvPr id="428" name="Google Shape;428;p40"/>
          <p:cNvSpPr txBox="1">
            <a:spLocks noGrp="1"/>
          </p:cNvSpPr>
          <p:nvPr>
            <p:ph type="subTitle" idx="1"/>
          </p:nvPr>
        </p:nvSpPr>
        <p:spPr>
          <a:xfrm>
            <a:off x="3427312" y="2015427"/>
            <a:ext cx="5421488" cy="26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dk1"/>
                </a:solidFill>
                <a:latin typeface="Bodoni Moda"/>
                <a:sym typeface="Bodoni Moda"/>
              </a:rPr>
              <a:t>      A</a:t>
            </a:r>
            <a:r>
              <a:rPr lang="en-US" sz="90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Bodoni Moda"/>
                <a:sym typeface="Bodoni Moda"/>
              </a:rPr>
              <a:t>comprehensive analysis of Amazon sales data, identifying key metrics and factors. This study showcases meaningful relationships between attributes such as </a:t>
            </a:r>
            <a:r>
              <a:rPr lang="en-US" sz="1500" b="1" dirty="0">
                <a:solidFill>
                  <a:schemeClr val="accent1"/>
                </a:solidFill>
                <a:latin typeface="Bodoni Moda"/>
                <a:sym typeface="Bodoni Moda"/>
              </a:rPr>
              <a:t>Year, Month, Sales Channel, Order Priority</a:t>
            </a:r>
            <a:r>
              <a:rPr lang="en-US" sz="1500" dirty="0">
                <a:latin typeface="Bodoni Moda"/>
                <a:sym typeface="Bodoni Moda"/>
              </a:rPr>
              <a:t>,</a:t>
            </a:r>
            <a:r>
              <a:rPr lang="en-US" dirty="0">
                <a:latin typeface="Bodoni Moda"/>
                <a:sym typeface="Bodoni Moda"/>
              </a:rPr>
              <a:t> ,</a:t>
            </a:r>
            <a:r>
              <a:rPr lang="en-US" sz="1500" b="1" dirty="0">
                <a:solidFill>
                  <a:schemeClr val="accent1"/>
                </a:solidFill>
                <a:latin typeface="Bodoni Moda"/>
                <a:sym typeface="Bodoni Moda"/>
              </a:rPr>
              <a:t>Region</a:t>
            </a:r>
            <a:r>
              <a:rPr lang="en-US" sz="1600" b="1" dirty="0">
                <a:solidFill>
                  <a:schemeClr val="dk1"/>
                </a:solidFill>
                <a:latin typeface="Bodoni Moda"/>
                <a:sym typeface="Bodoni Moda"/>
              </a:rPr>
              <a:t> , Date  and Country</a:t>
            </a:r>
            <a:endParaRPr lang="en-US" sz="1600" dirty="0">
              <a:solidFill>
                <a:schemeClr val="dk1"/>
              </a:solidFill>
              <a:latin typeface="Bodoni Moda"/>
              <a:sym typeface="Bodoni Moda"/>
            </a:endParaRPr>
          </a:p>
          <a:p>
            <a:pPr algn="l">
              <a:lnSpc>
                <a:spcPct val="150000"/>
              </a:lnSpc>
            </a:pPr>
            <a:br>
              <a:rPr lang="en-US" sz="1600" dirty="0">
                <a:solidFill>
                  <a:schemeClr val="dk1"/>
                </a:solidFill>
                <a:latin typeface="Bodoni Moda"/>
                <a:sym typeface="Bodoni Moda"/>
              </a:rPr>
            </a:br>
            <a:endParaRPr lang="en-US" sz="1600" dirty="0">
              <a:solidFill>
                <a:schemeClr val="dk1"/>
              </a:solidFill>
              <a:latin typeface="Bodoni Moda"/>
              <a:sym typeface="Arimo"/>
            </a:endParaRPr>
          </a:p>
        </p:txBody>
      </p:sp>
      <p:pic>
        <p:nvPicPr>
          <p:cNvPr id="429" name="Google Shape;429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003" t="-50" r="14635" b="23892"/>
          <a:stretch/>
        </p:blipFill>
        <p:spPr>
          <a:xfrm>
            <a:off x="877912" y="1501180"/>
            <a:ext cx="2549400" cy="2691314"/>
          </a:xfrm>
          <a:prstGeom prst="round2SameRect">
            <a:avLst>
              <a:gd name="adj1" fmla="val 0"/>
              <a:gd name="adj2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cxnSp>
        <p:nvCxnSpPr>
          <p:cNvPr id="430" name="Google Shape;430;p40"/>
          <p:cNvCxnSpPr/>
          <p:nvPr/>
        </p:nvCxnSpPr>
        <p:spPr>
          <a:xfrm>
            <a:off x="5483925" y="1802524"/>
            <a:ext cx="59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0ECD2-1F53-A8D2-5162-54D2042A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19" y="121468"/>
            <a:ext cx="7704000" cy="572700"/>
          </a:xfrm>
        </p:spPr>
        <p:txBody>
          <a:bodyPr/>
          <a:lstStyle/>
          <a:p>
            <a:pPr algn="ctr"/>
            <a:r>
              <a:rPr lang="en-US" dirty="0"/>
              <a:t>Region Wise Sales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BAC63-0D4C-D945-6FF7-C0BA9DAAB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9" y="780757"/>
            <a:ext cx="7703801" cy="40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24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448C8-1374-D42C-EC4E-346CCD3F2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16" y="191807"/>
            <a:ext cx="7704000" cy="572700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" sz="3600" dirty="0"/>
              <a:t>Visualizing </a:t>
            </a:r>
            <a:r>
              <a:rPr lang="en-US" dirty="0"/>
              <a:t>Region Wise Sales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862AB-726E-8119-E041-800684F58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82" y="881445"/>
            <a:ext cx="8039686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E4638F-64E4-2E17-A9A7-3257755D1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425" y="1941342"/>
            <a:ext cx="3418449" cy="291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86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Region Wise Sales , Profit &amp; Profit Margin 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C1620-2999-DEDD-3D66-63C651E83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84" y="737544"/>
            <a:ext cx="8388831" cy="2652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A6739-95D1-EFED-0F70-0115A2D3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151" y="2954215"/>
            <a:ext cx="3924849" cy="184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21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Region Wise Profit Margin 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A0DC64-7AE2-592B-93EA-1AAE27291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9" y="600943"/>
            <a:ext cx="8841545" cy="327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82D36E-EC5F-AEBE-8F3B-12AD62CE6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262" y="2238793"/>
            <a:ext cx="3270738" cy="25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52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Region wise Average Delivery Time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C0762-3C38-C7B6-AB97-153050C3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63" y="741513"/>
            <a:ext cx="8785273" cy="2472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C40F4-26BB-E2A2-CCE4-1C917BBA0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263" y="2449689"/>
            <a:ext cx="3270738" cy="240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71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Region wise Average Delivery Time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55CF2-9CA2-49B7-BEF9-2EA0378F66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9766" y="810069"/>
            <a:ext cx="8342293" cy="22334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6701F5-AE5F-C905-7DF1-BF0C81BA5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088" y="1800664"/>
            <a:ext cx="3425912" cy="306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32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273444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Order Date </a:t>
            </a:r>
            <a:br>
              <a:rPr lang="en-US" altLang="en-US" sz="4800" dirty="0"/>
            </a:br>
            <a:r>
              <a:rPr lang="en-US" altLang="en-US" sz="4800" dirty="0"/>
              <a:t> Overview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839884" y="1409624"/>
            <a:ext cx="7339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05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101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8168" r="20076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576267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Order Date Wise Total Profit 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CA5FE-E8BC-C6B4-B3C6-D2143599C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1" y="568929"/>
            <a:ext cx="8736037" cy="2866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4B6BF-95CB-A337-5029-7F17712E7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797" y="2841674"/>
            <a:ext cx="2591278" cy="200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86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Order Date Wise Total Profit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495EF-8BD7-4AC9-A90B-08CC6619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773" y="704264"/>
            <a:ext cx="8300579" cy="373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34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Order Date Wise Total Profit 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C0622-0185-5634-0FE7-6F8834E0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80" y="562708"/>
            <a:ext cx="7722220" cy="416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2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"/>
          <p:cNvSpPr txBox="1">
            <a:spLocks noGrp="1"/>
          </p:cNvSpPr>
          <p:nvPr>
            <p:ph type="title" idx="2"/>
          </p:nvPr>
        </p:nvSpPr>
        <p:spPr>
          <a:xfrm>
            <a:off x="1180200" y="2132751"/>
            <a:ext cx="684600" cy="2793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01 -</a:t>
            </a:r>
            <a:br>
              <a:rPr lang="en" sz="2000" dirty="0"/>
            </a:br>
            <a:r>
              <a:rPr lang="en" sz="2000" dirty="0"/>
              <a:t>02 -</a:t>
            </a:r>
            <a:br>
              <a:rPr lang="en" sz="2000" dirty="0"/>
            </a:br>
            <a:r>
              <a:rPr lang="en" sz="2000" dirty="0"/>
              <a:t>03 -</a:t>
            </a:r>
            <a:br>
              <a:rPr lang="en" sz="2000" dirty="0"/>
            </a:br>
            <a:r>
              <a:rPr lang="en" sz="2000" dirty="0"/>
              <a:t>04 -</a:t>
            </a:r>
            <a:br>
              <a:rPr lang="en" sz="2000" dirty="0"/>
            </a:br>
            <a:r>
              <a:rPr lang="en" sz="2000" dirty="0"/>
              <a:t>05 -</a:t>
            </a:r>
            <a:br>
              <a:rPr lang="en" sz="2000" dirty="0"/>
            </a:br>
            <a:r>
              <a:rPr lang="en" sz="2000" dirty="0"/>
              <a:t>06 –</a:t>
            </a:r>
            <a:br>
              <a:rPr lang="en" sz="2000" dirty="0"/>
            </a:br>
            <a:endParaRPr dirty="0"/>
          </a:p>
        </p:txBody>
      </p:sp>
      <p:sp>
        <p:nvSpPr>
          <p:cNvPr id="412" name="Google Shape;412;p39"/>
          <p:cNvSpPr txBox="1">
            <a:spLocks noGrp="1"/>
          </p:cNvSpPr>
          <p:nvPr>
            <p:ph type="title" idx="5"/>
          </p:nvPr>
        </p:nvSpPr>
        <p:spPr>
          <a:xfrm>
            <a:off x="1864800" y="1468799"/>
            <a:ext cx="5414400" cy="3081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/>
              <a:t>Key Performance Indicators</a:t>
            </a:r>
            <a:br>
              <a:rPr lang="en-US" altLang="en-US" sz="2000" dirty="0"/>
            </a:br>
            <a:r>
              <a:rPr lang="en-US" altLang="en-US" sz="2000" dirty="0"/>
              <a:t>Order Priority based Analysis</a:t>
            </a:r>
            <a:br>
              <a:rPr lang="en-US" altLang="en-US" sz="2000" dirty="0"/>
            </a:br>
            <a:r>
              <a:rPr lang="en-US" altLang="en-US" sz="2000" dirty="0"/>
              <a:t>Year-month Trends</a:t>
            </a:r>
            <a:br>
              <a:rPr lang="en-US" altLang="en-US" sz="2000" dirty="0"/>
            </a:br>
            <a:r>
              <a:rPr lang="en-US" altLang="en-US" sz="2000" dirty="0"/>
              <a:t>Regional Insights</a:t>
            </a:r>
            <a:br>
              <a:rPr lang="en-US" altLang="en-US" sz="2000" dirty="0"/>
            </a:br>
            <a:r>
              <a:rPr lang="en-US" altLang="en-US" sz="2000" dirty="0"/>
              <a:t>Order Date Overview </a:t>
            </a:r>
            <a:br>
              <a:rPr lang="en-US" altLang="en-US" sz="2000" dirty="0"/>
            </a:br>
            <a:r>
              <a:rPr lang="en-US" altLang="en-US" sz="2000" dirty="0"/>
              <a:t>Country Comparison </a:t>
            </a:r>
            <a:br>
              <a:rPr lang="en-US" altLang="en-US" sz="2000" dirty="0"/>
            </a:br>
            <a:endParaRPr lang="en-US" sz="2000" dirty="0"/>
          </a:p>
        </p:txBody>
      </p:sp>
      <p:sp>
        <p:nvSpPr>
          <p:cNvPr id="421" name="Google Shape;421;p39"/>
          <p:cNvSpPr txBox="1">
            <a:spLocks noGrp="1"/>
          </p:cNvSpPr>
          <p:nvPr>
            <p:ph type="title" idx="15"/>
          </p:nvPr>
        </p:nvSpPr>
        <p:spPr>
          <a:xfrm>
            <a:off x="1576800" y="593091"/>
            <a:ext cx="4850900" cy="6940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Table of contents</a:t>
            </a:r>
            <a:endParaRPr sz="3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281064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Country Comparison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7339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06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1613" r="31613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268504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Country wise Sales, Profit &amp; Profit Margin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F5073-3EB8-4BE8-8D21-957EEFB7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1" y="638445"/>
            <a:ext cx="7530702" cy="420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52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Top 10 Countries based on Profit Margin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E38CC-93F9-4BF7-A7D3-660A917472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3471" y="667205"/>
            <a:ext cx="7853289" cy="2547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889B98-F24D-4E37-8132-86746A60C8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46360" y="1784040"/>
            <a:ext cx="3977640" cy="305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15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Bottom 10 Countries based on Profit Margin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75F92-AFFF-4A2A-95A5-19D599787B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4894" y="717452"/>
            <a:ext cx="7014212" cy="404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55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7;p71">
            <a:extLst>
              <a:ext uri="{FF2B5EF4-FFF2-40B4-BE49-F238E27FC236}">
                <a16:creationId xmlns:a16="http://schemas.microsoft.com/office/drawing/2014/main" id="{0CD411FE-AFB3-4089-87AF-442341B8C0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8110" y="1575820"/>
            <a:ext cx="6987780" cy="13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YOU!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66628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3161101"/>
            <a:ext cx="4034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Performance Indicators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6115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01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4122" r="14122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Total Sales &amp; Total Cost</a:t>
            </a:r>
            <a:endParaRPr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151A5F-6FC1-40E5-A120-478EF03A32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6199" y="1362788"/>
            <a:ext cx="7967701" cy="1255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AC382-BF76-4A3F-877A-0A36E9E660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6199" y="2681518"/>
            <a:ext cx="7992770" cy="14898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Total Profit &amp; Total Unit Sold &amp; Total Orders</a:t>
            </a:r>
            <a:endParaRPr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E3F76-6D2C-C021-602E-1126CA2A0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44" y="994538"/>
            <a:ext cx="8048297" cy="1208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7EFFDB-915C-4AD7-07B1-35FF76FA3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44" y="2203212"/>
            <a:ext cx="8048297" cy="1208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5F9928-1E9E-18C6-51A6-2FAE3E1C8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43" y="3506729"/>
            <a:ext cx="8048298" cy="128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94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329070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Order Priority based Analysis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7339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02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6514" r="35660"/>
          <a:stretch/>
        </p:blipFill>
        <p:spPr>
          <a:xfrm>
            <a:off x="593466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669831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Order Priority wise Sales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EB49C-4D59-48CD-AA50-B1741E435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04314" y="667205"/>
            <a:ext cx="7054948" cy="419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5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Order Priority wise Sales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A2E73-1D3E-43B2-83AC-3DA8A8920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4820" y="775267"/>
            <a:ext cx="7833360" cy="2456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F64FD5-1306-4C75-8DBD-42164CE3BA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33306" y="2003378"/>
            <a:ext cx="4445874" cy="28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81222"/>
      </p:ext>
    </p:extLst>
  </p:cSld>
  <p:clrMapOvr>
    <a:masterClrMapping/>
  </p:clrMapOvr>
</p:sld>
</file>

<file path=ppt/theme/theme1.xml><?xml version="1.0" encoding="utf-8"?>
<a:theme xmlns:a="http://schemas.openxmlformats.org/drawingml/2006/main" name="Alcoholic Beverages by Slidesgo">
  <a:themeElements>
    <a:clrScheme name="Simple Light">
      <a:dk1>
        <a:srgbClr val="C4AB84"/>
      </a:dk1>
      <a:lt1>
        <a:srgbClr val="032723"/>
      </a:lt1>
      <a:dk2>
        <a:srgbClr val="FFFFFF"/>
      </a:dk2>
      <a:lt2>
        <a:srgbClr val="C56A2C"/>
      </a:lt2>
      <a:accent1>
        <a:srgbClr val="BBC3A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4AB8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254</Words>
  <Application>Microsoft Office PowerPoint</Application>
  <PresentationFormat>On-screen Show (16:9)</PresentationFormat>
  <Paragraphs>46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Anaheim</vt:lpstr>
      <vt:lpstr>Bodoni Moda</vt:lpstr>
      <vt:lpstr>Arial</vt:lpstr>
      <vt:lpstr>-apple-system</vt:lpstr>
      <vt:lpstr>Aharoni</vt:lpstr>
      <vt:lpstr>Arimo</vt:lpstr>
      <vt:lpstr>Alcoholic Beverages by Slidesgo</vt:lpstr>
      <vt:lpstr>Amazon Sales Analysis</vt:lpstr>
      <vt:lpstr>INTRODUCTION</vt:lpstr>
      <vt:lpstr>01 - 02 - 03 - 04 - 05 - 06 – </vt:lpstr>
      <vt:lpstr>Key Performance Indicators</vt:lpstr>
      <vt:lpstr>Total Sales &amp; Total Cost</vt:lpstr>
      <vt:lpstr>Total Profit &amp; Total Unit Sold &amp; Total Orders</vt:lpstr>
      <vt:lpstr>Order Priority based Analysis</vt:lpstr>
      <vt:lpstr>Order Priority wise Sales</vt:lpstr>
      <vt:lpstr>Visualizing Order Priority wise Sales</vt:lpstr>
      <vt:lpstr>Order Priority wise Order Count</vt:lpstr>
      <vt:lpstr>Visualizing Order Priority wise Order Count</vt:lpstr>
      <vt:lpstr>Year, Month &amp; Year-month Trends</vt:lpstr>
      <vt:lpstr>Year wise Sales</vt:lpstr>
      <vt:lpstr>Visualizing Year wise Sales</vt:lpstr>
      <vt:lpstr>Month wise Sales</vt:lpstr>
      <vt:lpstr>Visualizing Month wise Sales</vt:lpstr>
      <vt:lpstr>Regional Insights </vt:lpstr>
      <vt:lpstr>Region wise Total Profit </vt:lpstr>
      <vt:lpstr>Visualizing Region wise Total Profit </vt:lpstr>
      <vt:lpstr>Region Wise Sales </vt:lpstr>
      <vt:lpstr> Visualizing Region Wise Sales </vt:lpstr>
      <vt:lpstr>Region Wise Sales , Profit &amp; Profit Margin </vt:lpstr>
      <vt:lpstr>Visualizing Region Wise Profit Margin </vt:lpstr>
      <vt:lpstr>Region wise Average Delivery Time</vt:lpstr>
      <vt:lpstr>Visualizing Region wise Average Delivery Time</vt:lpstr>
      <vt:lpstr>Order Date   Overview</vt:lpstr>
      <vt:lpstr>Order Date Wise Total Profit </vt:lpstr>
      <vt:lpstr>Visualizing Order Date Wise Total Profit</vt:lpstr>
      <vt:lpstr>Visualizing Order Date Wise Total Profit </vt:lpstr>
      <vt:lpstr>Country Comparison</vt:lpstr>
      <vt:lpstr>Country wise Sales, Profit &amp; Profit Margin</vt:lpstr>
      <vt:lpstr>Top 10 Countries based on Profit Margin</vt:lpstr>
      <vt:lpstr>Bottom 10 Countries based on Profit Margin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Alcoholic Beverages</dc:title>
  <dc:creator>Shakeeb Qureshi</dc:creator>
  <cp:lastModifiedBy>Rohit</cp:lastModifiedBy>
  <cp:revision>30</cp:revision>
  <dcterms:modified xsi:type="dcterms:W3CDTF">2026-02-02T18:32:48Z</dcterms:modified>
</cp:coreProperties>
</file>